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Informatik%204%20-%20FDIBA\info%204%20lab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val>
            <c:numRef>
              <c:f>'[info 4 lab 1.xlsx]Sheet1'!$F$24:$F$43</c:f>
              <c:numCache>
                <c:formatCode>General</c:formatCode>
                <c:ptCount val="20"/>
                <c:pt idx="0">
                  <c:v>1</c:v>
                </c:pt>
                <c:pt idx="1">
                  <c:v>8.1027500904792077E-2</c:v>
                </c:pt>
                <c:pt idx="2">
                  <c:v>8.2264668401721808E-2</c:v>
                </c:pt>
                <c:pt idx="3">
                  <c:v>-1.5245268812138505E-2</c:v>
                </c:pt>
                <c:pt idx="4">
                  <c:v>2.5614069190707675E-2</c:v>
                </c:pt>
                <c:pt idx="5">
                  <c:v>-7.2412805225633536E-2</c:v>
                </c:pt>
                <c:pt idx="6">
                  <c:v>-2.4037323979438911E-2</c:v>
                </c:pt>
                <c:pt idx="7">
                  <c:v>-9.243303156384923E-2</c:v>
                </c:pt>
                <c:pt idx="8">
                  <c:v>-3.2546800339392716E-2</c:v>
                </c:pt>
                <c:pt idx="9">
                  <c:v>-9.239424263389015E-2</c:v>
                </c:pt>
                <c:pt idx="10">
                  <c:v>5.4930539965574307E-3</c:v>
                </c:pt>
                <c:pt idx="11">
                  <c:v>-3.6483934893515223E-2</c:v>
                </c:pt>
                <c:pt idx="12">
                  <c:v>6.2512331259666321E-2</c:v>
                </c:pt>
                <c:pt idx="13">
                  <c:v>1.7804313176785259E-2</c:v>
                </c:pt>
                <c:pt idx="14">
                  <c:v>7.6347165771208619E-2</c:v>
                </c:pt>
                <c:pt idx="15">
                  <c:v>3.4692338237188376E-2</c:v>
                </c:pt>
                <c:pt idx="16">
                  <c:v>0.1037652365252091</c:v>
                </c:pt>
                <c:pt idx="17">
                  <c:v>3.5132489345484881E-3</c:v>
                </c:pt>
                <c:pt idx="18">
                  <c:v>4.7768842406227044E-2</c:v>
                </c:pt>
                <c:pt idx="19">
                  <c:v>-5.2486184162639817E-2</c:v>
                </c:pt>
              </c:numCache>
            </c:numRef>
          </c:val>
        </c:ser>
        <c:axId val="62392960"/>
        <c:axId val="64710528"/>
      </c:barChart>
      <c:catAx>
        <c:axId val="62392960"/>
        <c:scaling>
          <c:orientation val="minMax"/>
        </c:scaling>
        <c:axPos val="b"/>
        <c:tickLblPos val="nextTo"/>
        <c:crossAx val="64710528"/>
        <c:crosses val="autoZero"/>
        <c:auto val="1"/>
        <c:lblAlgn val="ctr"/>
        <c:lblOffset val="100"/>
      </c:catAx>
      <c:valAx>
        <c:axId val="64710528"/>
        <c:scaling>
          <c:orientation val="minMax"/>
        </c:scaling>
        <c:axPos val="l"/>
        <c:majorGridlines/>
        <c:numFmt formatCode="General" sourceLinked="1"/>
        <c:tickLblPos val="nextTo"/>
        <c:crossAx val="6239296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val>
            <c:numRef>
              <c:f>'[info 4 lab 1.xlsx]Sheet1'!$F$24:$F$43</c:f>
              <c:numCache>
                <c:formatCode>General</c:formatCode>
                <c:ptCount val="20"/>
                <c:pt idx="0">
                  <c:v>1</c:v>
                </c:pt>
                <c:pt idx="1">
                  <c:v>8.1027500904792077E-2</c:v>
                </c:pt>
                <c:pt idx="2">
                  <c:v>8.2264668401721808E-2</c:v>
                </c:pt>
                <c:pt idx="3">
                  <c:v>-1.5245268812138505E-2</c:v>
                </c:pt>
                <c:pt idx="4">
                  <c:v>2.5614069190707675E-2</c:v>
                </c:pt>
                <c:pt idx="5">
                  <c:v>-7.2412805225633536E-2</c:v>
                </c:pt>
                <c:pt idx="6">
                  <c:v>-2.4037323979438911E-2</c:v>
                </c:pt>
                <c:pt idx="7">
                  <c:v>-9.243303156384923E-2</c:v>
                </c:pt>
                <c:pt idx="8">
                  <c:v>-3.2546800339392716E-2</c:v>
                </c:pt>
                <c:pt idx="9">
                  <c:v>-9.239424263389015E-2</c:v>
                </c:pt>
                <c:pt idx="10">
                  <c:v>5.4930539965574307E-3</c:v>
                </c:pt>
                <c:pt idx="11">
                  <c:v>-3.6483934893515223E-2</c:v>
                </c:pt>
                <c:pt idx="12">
                  <c:v>6.2512331259666321E-2</c:v>
                </c:pt>
                <c:pt idx="13">
                  <c:v>1.7804313176785259E-2</c:v>
                </c:pt>
                <c:pt idx="14">
                  <c:v>7.6347165771208619E-2</c:v>
                </c:pt>
                <c:pt idx="15">
                  <c:v>3.4692338237188376E-2</c:v>
                </c:pt>
                <c:pt idx="16">
                  <c:v>0.1037652365252091</c:v>
                </c:pt>
                <c:pt idx="17">
                  <c:v>3.5132489345484881E-3</c:v>
                </c:pt>
                <c:pt idx="18">
                  <c:v>4.7768842406227044E-2</c:v>
                </c:pt>
                <c:pt idx="19">
                  <c:v>-5.2486184162639817E-2</c:v>
                </c:pt>
              </c:numCache>
            </c:numRef>
          </c:val>
        </c:ser>
        <c:marker val="1"/>
        <c:axId val="71738112"/>
        <c:axId val="71739648"/>
      </c:lineChart>
      <c:catAx>
        <c:axId val="71738112"/>
        <c:scaling>
          <c:orientation val="minMax"/>
        </c:scaling>
        <c:axPos val="b"/>
        <c:tickLblPos val="nextTo"/>
        <c:crossAx val="71739648"/>
        <c:crosses val="autoZero"/>
        <c:auto val="1"/>
        <c:lblAlgn val="ctr"/>
        <c:lblOffset val="100"/>
      </c:catAx>
      <c:valAx>
        <c:axId val="71739648"/>
        <c:scaling>
          <c:orientation val="minMax"/>
        </c:scaling>
        <c:axPos val="l"/>
        <c:majorGridlines/>
        <c:numFmt formatCode="General" sourceLinked="1"/>
        <c:tickLblPos val="nextTo"/>
        <c:crossAx val="7173811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val>
            <c:numRef>
              <c:f>Sheet1!$F$24:$F$43</c:f>
              <c:numCache>
                <c:formatCode>General</c:formatCode>
                <c:ptCount val="20"/>
                <c:pt idx="0">
                  <c:v>1</c:v>
                </c:pt>
                <c:pt idx="1">
                  <c:v>6.9495370114751223E-2</c:v>
                </c:pt>
                <c:pt idx="2">
                  <c:v>0.24511541286574487</c:v>
                </c:pt>
                <c:pt idx="3">
                  <c:v>1.1657065076327806E-2</c:v>
                </c:pt>
                <c:pt idx="4">
                  <c:v>2.7731894446184683E-2</c:v>
                </c:pt>
                <c:pt idx="5">
                  <c:v>-0.1018101939875924</c:v>
                </c:pt>
                <c:pt idx="6">
                  <c:v>-1.0682442256028131E-2</c:v>
                </c:pt>
                <c:pt idx="7">
                  <c:v>0.11948209503098559</c:v>
                </c:pt>
                <c:pt idx="8">
                  <c:v>-1.7985763965249167E-2</c:v>
                </c:pt>
                <c:pt idx="9">
                  <c:v>-0.35002370604631572</c:v>
                </c:pt>
                <c:pt idx="10">
                  <c:v>-4.6285042430469082E-2</c:v>
                </c:pt>
                <c:pt idx="11">
                  <c:v>-3.6539320315861053E-2</c:v>
                </c:pt>
                <c:pt idx="12">
                  <c:v>2.2356995625328519E-2</c:v>
                </c:pt>
                <c:pt idx="13">
                  <c:v>3.6528809387735804E-2</c:v>
                </c:pt>
                <c:pt idx="14">
                  <c:v>0.10201478124995142</c:v>
                </c:pt>
                <c:pt idx="15">
                  <c:v>3.2537642905614964E-2</c:v>
                </c:pt>
                <c:pt idx="16">
                  <c:v>0.30748486153483096</c:v>
                </c:pt>
                <c:pt idx="17">
                  <c:v>4.772117930627609E-2</c:v>
                </c:pt>
                <c:pt idx="18">
                  <c:v>1.8953850375535448E-2</c:v>
                </c:pt>
                <c:pt idx="19">
                  <c:v>-2.1319847734649604E-2</c:v>
                </c:pt>
              </c:numCache>
            </c:numRef>
          </c:val>
        </c:ser>
        <c:axId val="64323968"/>
        <c:axId val="64325888"/>
      </c:barChart>
      <c:catAx>
        <c:axId val="64323968"/>
        <c:scaling>
          <c:orientation val="minMax"/>
        </c:scaling>
        <c:axPos val="b"/>
        <c:tickLblPos val="nextTo"/>
        <c:crossAx val="64325888"/>
        <c:crosses val="autoZero"/>
        <c:auto val="1"/>
        <c:lblAlgn val="ctr"/>
        <c:lblOffset val="100"/>
      </c:catAx>
      <c:valAx>
        <c:axId val="64325888"/>
        <c:scaling>
          <c:orientation val="minMax"/>
        </c:scaling>
        <c:axPos val="l"/>
        <c:majorGridlines/>
        <c:numFmt formatCode="General" sourceLinked="1"/>
        <c:tickLblPos val="nextTo"/>
        <c:crossAx val="6432396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val>
            <c:numRef>
              <c:f>Sheet1!$F$24:$F$43</c:f>
              <c:numCache>
                <c:formatCode>General</c:formatCode>
                <c:ptCount val="20"/>
                <c:pt idx="0">
                  <c:v>1</c:v>
                </c:pt>
                <c:pt idx="1">
                  <c:v>6.9495370114751223E-2</c:v>
                </c:pt>
                <c:pt idx="2">
                  <c:v>0.24511541286574487</c:v>
                </c:pt>
                <c:pt idx="3">
                  <c:v>1.1657065076327806E-2</c:v>
                </c:pt>
                <c:pt idx="4">
                  <c:v>2.7731894446184683E-2</c:v>
                </c:pt>
                <c:pt idx="5">
                  <c:v>-0.1018101939875924</c:v>
                </c:pt>
                <c:pt idx="6">
                  <c:v>-1.0682442256028131E-2</c:v>
                </c:pt>
                <c:pt idx="7">
                  <c:v>0.11948209503098559</c:v>
                </c:pt>
                <c:pt idx="8">
                  <c:v>-1.7985763965249167E-2</c:v>
                </c:pt>
                <c:pt idx="9">
                  <c:v>-0.35002370604631572</c:v>
                </c:pt>
                <c:pt idx="10">
                  <c:v>-4.6285042430469082E-2</c:v>
                </c:pt>
                <c:pt idx="11">
                  <c:v>-3.6539320315861053E-2</c:v>
                </c:pt>
                <c:pt idx="12">
                  <c:v>2.2356995625328519E-2</c:v>
                </c:pt>
                <c:pt idx="13">
                  <c:v>3.6528809387735804E-2</c:v>
                </c:pt>
                <c:pt idx="14">
                  <c:v>0.10201478124995142</c:v>
                </c:pt>
                <c:pt idx="15">
                  <c:v>3.2537642905614964E-2</c:v>
                </c:pt>
                <c:pt idx="16">
                  <c:v>0.30748486153483096</c:v>
                </c:pt>
                <c:pt idx="17">
                  <c:v>4.772117930627609E-2</c:v>
                </c:pt>
                <c:pt idx="18">
                  <c:v>1.8953850375535448E-2</c:v>
                </c:pt>
                <c:pt idx="19">
                  <c:v>-2.1319847734649604E-2</c:v>
                </c:pt>
              </c:numCache>
            </c:numRef>
          </c:val>
        </c:ser>
        <c:marker val="1"/>
        <c:axId val="79338880"/>
        <c:axId val="79443072"/>
      </c:lineChart>
      <c:catAx>
        <c:axId val="79338880"/>
        <c:scaling>
          <c:orientation val="minMax"/>
        </c:scaling>
        <c:axPos val="b"/>
        <c:tickLblPos val="nextTo"/>
        <c:crossAx val="79443072"/>
        <c:crosses val="autoZero"/>
        <c:auto val="1"/>
        <c:lblAlgn val="ctr"/>
        <c:lblOffset val="100"/>
      </c:catAx>
      <c:valAx>
        <c:axId val="79443072"/>
        <c:scaling>
          <c:orientation val="minMax"/>
        </c:scaling>
        <c:axPos val="l"/>
        <c:majorGridlines/>
        <c:numFmt formatCode="General" sourceLinked="1"/>
        <c:tickLblPos val="nextTo"/>
        <c:crossAx val="7933888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val>
            <c:numRef>
              <c:f>Sheet1!$F$24:$F$43</c:f>
              <c:numCache>
                <c:formatCode>General</c:formatCode>
                <c:ptCount val="20"/>
                <c:pt idx="0">
                  <c:v>1</c:v>
                </c:pt>
                <c:pt idx="1">
                  <c:v>0.10331066808130139</c:v>
                </c:pt>
                <c:pt idx="2">
                  <c:v>-4.9944219123164546E-2</c:v>
                </c:pt>
                <c:pt idx="3">
                  <c:v>6.9803931160609583E-3</c:v>
                </c:pt>
                <c:pt idx="4">
                  <c:v>3.1547776873288504E-2</c:v>
                </c:pt>
                <c:pt idx="5">
                  <c:v>-0.22624731667384385</c:v>
                </c:pt>
                <c:pt idx="6">
                  <c:v>-3.8792593701886466E-2</c:v>
                </c:pt>
                <c:pt idx="7">
                  <c:v>-0.40991688238178708</c:v>
                </c:pt>
                <c:pt idx="8">
                  <c:v>-2.0098089572641573E-2</c:v>
                </c:pt>
                <c:pt idx="9">
                  <c:v>-0.21576920246144368</c:v>
                </c:pt>
                <c:pt idx="10">
                  <c:v>5.6752215565462096E-2</c:v>
                </c:pt>
                <c:pt idx="11">
                  <c:v>-5.1713145800765734E-2</c:v>
                </c:pt>
                <c:pt idx="12">
                  <c:v>-3.2068573666738562E-3</c:v>
                </c:pt>
                <c:pt idx="13">
                  <c:v>-1.4994106124340181E-2</c:v>
                </c:pt>
                <c:pt idx="14">
                  <c:v>-7.7459868385455391E-2</c:v>
                </c:pt>
                <c:pt idx="15">
                  <c:v>5.2638733664676619E-2</c:v>
                </c:pt>
                <c:pt idx="16">
                  <c:v>0.14492317885188138</c:v>
                </c:pt>
                <c:pt idx="17">
                  <c:v>5.941901383554974E-2</c:v>
                </c:pt>
                <c:pt idx="18">
                  <c:v>8.0891390661633783E-2</c:v>
                </c:pt>
                <c:pt idx="19">
                  <c:v>-8.9150979118279183E-2</c:v>
                </c:pt>
              </c:numCache>
            </c:numRef>
          </c:val>
        </c:ser>
        <c:axId val="82062720"/>
        <c:axId val="82203776"/>
      </c:barChart>
      <c:catAx>
        <c:axId val="82062720"/>
        <c:scaling>
          <c:orientation val="minMax"/>
        </c:scaling>
        <c:axPos val="b"/>
        <c:tickLblPos val="nextTo"/>
        <c:crossAx val="82203776"/>
        <c:crosses val="autoZero"/>
        <c:auto val="1"/>
        <c:lblAlgn val="ctr"/>
        <c:lblOffset val="100"/>
      </c:catAx>
      <c:valAx>
        <c:axId val="82203776"/>
        <c:scaling>
          <c:orientation val="minMax"/>
        </c:scaling>
        <c:axPos val="l"/>
        <c:majorGridlines/>
        <c:numFmt formatCode="General" sourceLinked="1"/>
        <c:tickLblPos val="nextTo"/>
        <c:crossAx val="8206272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val>
            <c:numRef>
              <c:f>Sheet1!$F$24:$F$43</c:f>
              <c:numCache>
                <c:formatCode>General</c:formatCode>
                <c:ptCount val="20"/>
                <c:pt idx="0">
                  <c:v>1</c:v>
                </c:pt>
                <c:pt idx="1">
                  <c:v>0.10331066808130139</c:v>
                </c:pt>
                <c:pt idx="2">
                  <c:v>-4.9944219123164546E-2</c:v>
                </c:pt>
                <c:pt idx="3">
                  <c:v>6.9803931160609583E-3</c:v>
                </c:pt>
                <c:pt idx="4">
                  <c:v>3.1547776873288504E-2</c:v>
                </c:pt>
                <c:pt idx="5">
                  <c:v>-0.22624731667384385</c:v>
                </c:pt>
                <c:pt idx="6">
                  <c:v>-3.8792593701886466E-2</c:v>
                </c:pt>
                <c:pt idx="7">
                  <c:v>-0.40991688238178708</c:v>
                </c:pt>
                <c:pt idx="8">
                  <c:v>-2.0098089572641573E-2</c:v>
                </c:pt>
                <c:pt idx="9">
                  <c:v>-0.21576920246144368</c:v>
                </c:pt>
                <c:pt idx="10">
                  <c:v>5.6752215565462096E-2</c:v>
                </c:pt>
                <c:pt idx="11">
                  <c:v>-5.1713145800765734E-2</c:v>
                </c:pt>
                <c:pt idx="12">
                  <c:v>-3.2068573666738562E-3</c:v>
                </c:pt>
                <c:pt idx="13">
                  <c:v>-1.4994106124340181E-2</c:v>
                </c:pt>
                <c:pt idx="14">
                  <c:v>-7.7459868385455391E-2</c:v>
                </c:pt>
                <c:pt idx="15">
                  <c:v>5.2638733664676619E-2</c:v>
                </c:pt>
                <c:pt idx="16">
                  <c:v>0.14492317885188138</c:v>
                </c:pt>
                <c:pt idx="17">
                  <c:v>5.941901383554974E-2</c:v>
                </c:pt>
                <c:pt idx="18">
                  <c:v>8.0891390661633783E-2</c:v>
                </c:pt>
                <c:pt idx="19">
                  <c:v>-8.9150979118279183E-2</c:v>
                </c:pt>
              </c:numCache>
            </c:numRef>
          </c:val>
        </c:ser>
        <c:marker val="1"/>
        <c:axId val="82315904"/>
        <c:axId val="82322560"/>
      </c:lineChart>
      <c:catAx>
        <c:axId val="82315904"/>
        <c:scaling>
          <c:orientation val="minMax"/>
        </c:scaling>
        <c:axPos val="b"/>
        <c:tickLblPos val="nextTo"/>
        <c:crossAx val="82322560"/>
        <c:crosses val="autoZero"/>
        <c:auto val="1"/>
        <c:lblAlgn val="ctr"/>
        <c:lblOffset val="100"/>
      </c:catAx>
      <c:valAx>
        <c:axId val="82322560"/>
        <c:scaling>
          <c:orientation val="minMax"/>
        </c:scaling>
        <c:axPos val="l"/>
        <c:majorGridlines/>
        <c:numFmt formatCode="General" sourceLinked="1"/>
        <c:tickLblPos val="nextTo"/>
        <c:crossAx val="8231590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5152A7D-E555-4A34-9BBA-087C4526E8EC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EE944F-79ED-48EF-A3EA-0E59CAA72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2.xml"/><Relationship Id="rId7" Type="http://schemas.openxmlformats.org/officeDocument/2006/relationships/chart" Target="../charts/chart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0/0f/Example_dft_dct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Informatik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1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Graphs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14326" y="1819275"/>
          <a:ext cx="2895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1" y="3733800"/>
          <a:ext cx="2895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57200"/>
            <a:ext cx="1276350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457200"/>
            <a:ext cx="1295400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0" name="Chart 9"/>
          <p:cNvGraphicFramePr/>
          <p:nvPr/>
        </p:nvGraphicFramePr>
        <p:xfrm>
          <a:off x="3209925" y="1828800"/>
          <a:ext cx="2657475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200400" y="3743325"/>
          <a:ext cx="2657475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6115050" y="1828800"/>
          <a:ext cx="2657475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6105525" y="3743325"/>
          <a:ext cx="2657475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7086600" y="533400"/>
            <a:ext cx="1295400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Oval 14"/>
          <p:cNvSpPr/>
          <p:nvPr/>
        </p:nvSpPr>
        <p:spPr>
          <a:xfrm>
            <a:off x="1447800" y="533400"/>
            <a:ext cx="1066800" cy="1066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DCT parametrical featured description is not rotation and translation invariant.</a:t>
            </a:r>
          </a:p>
          <a:p>
            <a:r>
              <a:rPr lang="en-US" dirty="0" smtClean="0"/>
              <a:t>DCT </a:t>
            </a:r>
            <a:r>
              <a:rPr lang="en-US" dirty="0" smtClean="0"/>
              <a:t>parametrical featured description </a:t>
            </a:r>
            <a:r>
              <a:rPr lang="en-US" dirty="0" smtClean="0"/>
              <a:t>is scale invariant after applying normalization.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Exercise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size of 20 radius vectors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DCT transformation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Microsoft Excel spreadsheet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graphical representation for </a:t>
            </a:r>
            <a:r>
              <a:rPr lang="en-US" i="1" dirty="0" smtClean="0"/>
              <a:t>x(u)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 discrete cosine transform (DCT) expresses a sequence of finitely many data points in terms of a sum of cosine functions oscillating at different frequencies. </a:t>
            </a:r>
          </a:p>
          <a:p>
            <a:pPr>
              <a:buNone/>
            </a:pPr>
            <a:r>
              <a:rPr lang="en-US" dirty="0" smtClean="0"/>
              <a:t>DCTs are important to numerous applications in science and engineering, from </a:t>
            </a:r>
            <a:r>
              <a:rPr lang="en-US" dirty="0" err="1" smtClean="0"/>
              <a:t>lossy</a:t>
            </a:r>
            <a:r>
              <a:rPr lang="en-US" dirty="0" smtClean="0"/>
              <a:t> compression of audio and images (where small high-frequency components can be discarded), to spectral methods for the numerical solution of partial differential equations.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In particular, a DCT is a Fourier-related transform similar to the discrete Fourier transform (DFT), but using only real numbers.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3554" name="Picture 2" descr="Image:Example dft dct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545080"/>
            <a:ext cx="3962400" cy="3169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Radius Vectors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6850" y="762000"/>
            <a:ext cx="251460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3050" y="762000"/>
            <a:ext cx="2571750" cy="2571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4191000" y="1752600"/>
            <a:ext cx="9906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2362200"/>
            <a:ext cx="904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c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c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667000" y="3810000"/>
          <a:ext cx="3868420" cy="1163435"/>
        </p:xfrm>
        <a:graphic>
          <a:graphicData uri="http://schemas.openxmlformats.org/presentationml/2006/ole">
            <p:oleObj spid="_x0000_s4097" name="Equation" r:id="rId5" imgW="1688760" imgH="5079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752600" y="1066800"/>
          <a:ext cx="6108684" cy="3216909"/>
        </p:xfrm>
        <a:graphic>
          <a:graphicData uri="http://schemas.openxmlformats.org/presentationml/2006/ole">
            <p:oleObj spid="_x0000_s3074" name="Equation" r:id="rId3" imgW="2145960" imgH="11300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495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</a:t>
            </a:r>
            <a:r>
              <a:rPr lang="en-US" dirty="0" smtClean="0"/>
              <a:t> – total number of coefficients</a:t>
            </a:r>
          </a:p>
          <a:p>
            <a:r>
              <a:rPr lang="en-US" i="1" dirty="0" smtClean="0"/>
              <a:t>u</a:t>
            </a:r>
            <a:r>
              <a:rPr lang="en-US" dirty="0" smtClean="0"/>
              <a:t> – frequency spectrum index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Excel Step 1</a:t>
            </a:r>
            <a:endParaRPr lang="en-US"/>
          </a:p>
        </p:txBody>
      </p:sp>
      <p:pic>
        <p:nvPicPr>
          <p:cNvPr id="19458" name="Picture 2" descr="C:\Users\ALEXAN~1\AppData\Local\Temp\SNAGHTML4159764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990600"/>
            <a:ext cx="2943225" cy="4210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Step 2</a:t>
            </a:r>
            <a:endParaRPr lang="en-US" dirty="0"/>
          </a:p>
        </p:txBody>
      </p:sp>
      <p:pic>
        <p:nvPicPr>
          <p:cNvPr id="20482" name="Picture 2" descr="C:\Users\ALEXAN~1\AppData\Local\Temp\SNAGHTML415a370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609600"/>
            <a:ext cx="3067050" cy="4019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33400" y="46482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X(0)   =(1/SQRT(C2))*SUM(B2:B21)</a:t>
            </a:r>
          </a:p>
          <a:p>
            <a:r>
              <a:rPr lang="en-US" dirty="0" smtClean="0"/>
              <a:t>X(1)   =B2*COS(((2*$D2+1)*$L$24*180)/(2*$C$2))</a:t>
            </a:r>
          </a:p>
          <a:p>
            <a:r>
              <a:rPr lang="en-US" dirty="0" smtClean="0"/>
              <a:t>pi=180</a:t>
            </a:r>
            <a:endParaRPr lang="en-US" dirty="0"/>
          </a:p>
        </p:txBody>
      </p:sp>
      <p:graphicFrame>
        <p:nvGraphicFramePr>
          <p:cNvPr id="20483" name="Content Placeholder 3"/>
          <p:cNvGraphicFramePr>
            <a:graphicFrameLocks noChangeAspect="1"/>
          </p:cNvGraphicFramePr>
          <p:nvPr/>
        </p:nvGraphicFramePr>
        <p:xfrm>
          <a:off x="685800" y="1828800"/>
          <a:ext cx="3975100" cy="2092919"/>
        </p:xfrm>
        <a:graphic>
          <a:graphicData uri="http://schemas.openxmlformats.org/presentationml/2006/ole">
            <p:oleObj spid="_x0000_s20483" name="Equation" r:id="rId4" imgW="2145960" imgH="11300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Step 3</a:t>
            </a:r>
            <a:endParaRPr lang="en-US" dirty="0"/>
          </a:p>
        </p:txBody>
      </p:sp>
      <p:pic>
        <p:nvPicPr>
          <p:cNvPr id="21506" name="Picture 2" descr="C:\Users\ALEXAN~1\AppData\Local\Temp\SNAGHTML415cfca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85800"/>
            <a:ext cx="3895725" cy="4067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3400" y="4800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X(i)norm </a:t>
            </a:r>
            <a:r>
              <a:rPr lang="en-US" dirty="0" smtClean="0"/>
              <a:t>=F2/$F$2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262</TotalTime>
  <Words>197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Aspect</vt:lpstr>
      <vt:lpstr>Equation</vt:lpstr>
      <vt:lpstr>Microsoft Equation 3.0</vt:lpstr>
      <vt:lpstr>Informatik 4</vt:lpstr>
      <vt:lpstr>Laboratory Exercise Overview</vt:lpstr>
      <vt:lpstr>DCT</vt:lpstr>
      <vt:lpstr>DCT</vt:lpstr>
      <vt:lpstr>Radius Vectors</vt:lpstr>
      <vt:lpstr>DCT</vt:lpstr>
      <vt:lpstr>Excel Step 1</vt:lpstr>
      <vt:lpstr>Excel Step 2</vt:lpstr>
      <vt:lpstr>Excel Step 3</vt:lpstr>
      <vt:lpstr>Final Graphs</vt:lpstr>
      <vt:lpstr>Conclusion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II</dc:title>
  <dc:creator>Technical University-Sofia</dc:creator>
  <cp:lastModifiedBy>Alexander Tzokev</cp:lastModifiedBy>
  <cp:revision>18</cp:revision>
  <dcterms:created xsi:type="dcterms:W3CDTF">2008-09-22T09:20:31Z</dcterms:created>
  <dcterms:modified xsi:type="dcterms:W3CDTF">2009-09-29T08:47:03Z</dcterms:modified>
</cp:coreProperties>
</file>